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8" r:id="rId3"/>
    <p:sldId id="260" r:id="rId4"/>
    <p:sldId id="257" r:id="rId5"/>
  </p:sldIdLst>
  <p:sldSz cx="6858000" cy="9144000" type="letter"/>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CC"/>
    <a:srgbClr val="CB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2" autoAdjust="0"/>
  </p:normalViewPr>
  <p:slideViewPr>
    <p:cSldViewPr showGuides="1">
      <p:cViewPr varScale="1">
        <p:scale>
          <a:sx n="80" d="100"/>
          <a:sy n="80" d="100"/>
        </p:scale>
        <p:origin x="308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2198688" y="696913"/>
            <a:ext cx="2616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D749ABC-2BBB-40AA-8A14-FD3AC862184A}" type="slidenum">
              <a:rPr lang="en-US" altLang="en-US"/>
              <a:pPr/>
              <a:t>‹#›</a:t>
            </a:fld>
            <a:endParaRPr lang="en-US" altLang="en-US"/>
          </a:p>
        </p:txBody>
      </p:sp>
    </p:spTree>
    <p:extLst>
      <p:ext uri="{BB962C8B-B14F-4D97-AF65-F5344CB8AC3E}">
        <p14:creationId xmlns:p14="http://schemas.microsoft.com/office/powerpoint/2010/main" val="14223673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3C3B647-E354-4ADD-BBFB-A868BDBB2DC3}" type="slidenum">
              <a:rPr lang="en-US" altLang="en-US"/>
              <a:pPr/>
              <a:t>‹#›</a:t>
            </a:fld>
            <a:endParaRPr lang="en-US" altLang="en-US"/>
          </a:p>
        </p:txBody>
      </p:sp>
    </p:spTree>
    <p:extLst>
      <p:ext uri="{BB962C8B-B14F-4D97-AF65-F5344CB8AC3E}">
        <p14:creationId xmlns:p14="http://schemas.microsoft.com/office/powerpoint/2010/main" val="299946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4B24A5-5DBE-46EB-B78F-9EBDDDFC6319}" type="slidenum">
              <a:rPr lang="en-US" altLang="en-US"/>
              <a:pPr/>
              <a:t>‹#›</a:t>
            </a:fld>
            <a:endParaRPr lang="en-US" altLang="en-US"/>
          </a:p>
        </p:txBody>
      </p:sp>
    </p:spTree>
    <p:extLst>
      <p:ext uri="{BB962C8B-B14F-4D97-AF65-F5344CB8AC3E}">
        <p14:creationId xmlns:p14="http://schemas.microsoft.com/office/powerpoint/2010/main" val="227990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9A7298B-8385-40FD-8E4D-F4ABF86D2636}" type="slidenum">
              <a:rPr lang="en-US" altLang="en-US"/>
              <a:pPr/>
              <a:t>‹#›</a:t>
            </a:fld>
            <a:endParaRPr lang="en-US" altLang="en-US"/>
          </a:p>
        </p:txBody>
      </p:sp>
    </p:spTree>
    <p:extLst>
      <p:ext uri="{BB962C8B-B14F-4D97-AF65-F5344CB8AC3E}">
        <p14:creationId xmlns:p14="http://schemas.microsoft.com/office/powerpoint/2010/main" val="80876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A7FBA0B-A3B6-4065-92F8-DE998F2D193A}" type="slidenum">
              <a:rPr lang="en-US" altLang="en-US"/>
              <a:pPr/>
              <a:t>‹#›</a:t>
            </a:fld>
            <a:endParaRPr lang="en-US" altLang="en-US"/>
          </a:p>
        </p:txBody>
      </p:sp>
    </p:spTree>
    <p:extLst>
      <p:ext uri="{BB962C8B-B14F-4D97-AF65-F5344CB8AC3E}">
        <p14:creationId xmlns:p14="http://schemas.microsoft.com/office/powerpoint/2010/main" val="155581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11E795F-EE0E-495F-8F9C-943F6F79FE0D}" type="slidenum">
              <a:rPr lang="en-US" altLang="en-US"/>
              <a:pPr/>
              <a:t>‹#›</a:t>
            </a:fld>
            <a:endParaRPr lang="en-US" altLang="en-US"/>
          </a:p>
        </p:txBody>
      </p:sp>
    </p:spTree>
    <p:extLst>
      <p:ext uri="{BB962C8B-B14F-4D97-AF65-F5344CB8AC3E}">
        <p14:creationId xmlns:p14="http://schemas.microsoft.com/office/powerpoint/2010/main" val="240013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AC8C188-6987-4064-8744-2BB5A042697D}" type="slidenum">
              <a:rPr lang="en-US" altLang="en-US"/>
              <a:pPr/>
              <a:t>‹#›</a:t>
            </a:fld>
            <a:endParaRPr lang="en-US" altLang="en-US"/>
          </a:p>
        </p:txBody>
      </p:sp>
    </p:spTree>
    <p:extLst>
      <p:ext uri="{BB962C8B-B14F-4D97-AF65-F5344CB8AC3E}">
        <p14:creationId xmlns:p14="http://schemas.microsoft.com/office/powerpoint/2010/main" val="301781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593BDE8-2975-476C-AB3E-523400937C2E}" type="slidenum">
              <a:rPr lang="en-US" altLang="en-US"/>
              <a:pPr/>
              <a:t>‹#›</a:t>
            </a:fld>
            <a:endParaRPr lang="en-US" altLang="en-US"/>
          </a:p>
        </p:txBody>
      </p:sp>
    </p:spTree>
    <p:extLst>
      <p:ext uri="{BB962C8B-B14F-4D97-AF65-F5344CB8AC3E}">
        <p14:creationId xmlns:p14="http://schemas.microsoft.com/office/powerpoint/2010/main" val="549331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6AE4425-A93F-4EA1-82FC-BD7BEEE7957C}" type="slidenum">
              <a:rPr lang="en-US" altLang="en-US"/>
              <a:pPr/>
              <a:t>‹#›</a:t>
            </a:fld>
            <a:endParaRPr lang="en-US" altLang="en-US"/>
          </a:p>
        </p:txBody>
      </p:sp>
    </p:spTree>
    <p:extLst>
      <p:ext uri="{BB962C8B-B14F-4D97-AF65-F5344CB8AC3E}">
        <p14:creationId xmlns:p14="http://schemas.microsoft.com/office/powerpoint/2010/main" val="215596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25CE9AC-7803-428D-A669-056281527EA4}" type="slidenum">
              <a:rPr lang="en-US" altLang="en-US"/>
              <a:pPr/>
              <a:t>‹#›</a:t>
            </a:fld>
            <a:endParaRPr lang="en-US" altLang="en-US"/>
          </a:p>
        </p:txBody>
      </p:sp>
    </p:spTree>
    <p:extLst>
      <p:ext uri="{BB962C8B-B14F-4D97-AF65-F5344CB8AC3E}">
        <p14:creationId xmlns:p14="http://schemas.microsoft.com/office/powerpoint/2010/main" val="108370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72348A-0D0C-4949-B141-8C213495BA6B}" type="slidenum">
              <a:rPr lang="en-US" altLang="en-US"/>
              <a:pPr/>
              <a:t>‹#›</a:t>
            </a:fld>
            <a:endParaRPr lang="en-US" altLang="en-US"/>
          </a:p>
        </p:txBody>
      </p:sp>
    </p:spTree>
    <p:extLst>
      <p:ext uri="{BB962C8B-B14F-4D97-AF65-F5344CB8AC3E}">
        <p14:creationId xmlns:p14="http://schemas.microsoft.com/office/powerpoint/2010/main" val="346092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AEF8D3E-C168-4BC4-928F-9EB186806FEB}" type="slidenum">
              <a:rPr lang="en-US" altLang="en-US"/>
              <a:pPr/>
              <a:t>‹#›</a:t>
            </a:fld>
            <a:endParaRPr lang="en-US" altLang="en-US"/>
          </a:p>
        </p:txBody>
      </p:sp>
    </p:spTree>
    <p:extLst>
      <p:ext uri="{BB962C8B-B14F-4D97-AF65-F5344CB8AC3E}">
        <p14:creationId xmlns:p14="http://schemas.microsoft.com/office/powerpoint/2010/main" val="4230774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B774E66-F2E9-45FC-9ABF-86A3DABAD51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mailto:director@shepherdshousema.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870466-3905-404C-950D-1A637AEC8B4D}"/>
              </a:ext>
            </a:extLst>
          </p:cNvPr>
          <p:cNvSpPr txBox="1"/>
          <p:nvPr/>
        </p:nvSpPr>
        <p:spPr>
          <a:xfrm>
            <a:off x="304800" y="4314885"/>
            <a:ext cx="6324600" cy="4524315"/>
          </a:xfrm>
          <a:prstGeom prst="rect">
            <a:avLst/>
          </a:prstGeom>
          <a:noFill/>
        </p:spPr>
        <p:txBody>
          <a:bodyPr wrap="square" rtlCol="0">
            <a:spAutoFit/>
          </a:bodyPr>
          <a:lstStyle/>
          <a:p>
            <a:pPr algn="r" fontAlgn="base"/>
            <a:br>
              <a:rPr lang="en-US" sz="1800" b="1" i="0" dirty="0">
                <a:solidFill>
                  <a:srgbClr val="000000"/>
                </a:solidFill>
                <a:effectLst/>
                <a:latin typeface="Comic Sans MS" panose="030F0702030302020204" pitchFamily="66" charset="0"/>
              </a:rPr>
            </a:br>
            <a:r>
              <a:rPr lang="en-US" sz="1800" b="1" i="0" dirty="0">
                <a:solidFill>
                  <a:srgbClr val="000000"/>
                </a:solidFill>
                <a:effectLst/>
                <a:latin typeface="Comic Sans MS" panose="030F0702030302020204" pitchFamily="66" charset="0"/>
              </a:rPr>
              <a:t>Jana Elliott, Executive Director</a:t>
            </a:r>
            <a:endParaRPr lang="en-US" sz="1800" b="0" i="0" dirty="0">
              <a:solidFill>
                <a:srgbClr val="000000"/>
              </a:solidFill>
              <a:effectLst/>
              <a:latin typeface="Calibri" panose="020F0502020204030204" pitchFamily="34" charset="0"/>
            </a:endParaRPr>
          </a:p>
          <a:p>
            <a:pPr algn="r" fontAlgn="base"/>
            <a:r>
              <a:rPr lang="en-US" sz="1800" b="0" i="0" dirty="0">
                <a:solidFill>
                  <a:srgbClr val="000000"/>
                </a:solidFill>
                <a:effectLst/>
                <a:latin typeface="inherit"/>
              </a:rPr>
              <a:t>The Greater Mount Airy </a:t>
            </a:r>
            <a:r>
              <a:rPr lang="en-US" b="0" i="0" dirty="0">
                <a:solidFill>
                  <a:srgbClr val="000000"/>
                </a:solidFill>
                <a:effectLst/>
                <a:latin typeface="Calibri, Arial, Helvetica, sans-serif"/>
              </a:rPr>
              <a:t>Ministry</a:t>
            </a:r>
            <a:r>
              <a:rPr lang="en-US" sz="1800" b="0" i="0" dirty="0">
                <a:solidFill>
                  <a:srgbClr val="000000"/>
                </a:solidFill>
                <a:effectLst/>
                <a:latin typeface="inherit"/>
              </a:rPr>
              <a:t> of Hospitality</a:t>
            </a:r>
            <a:endParaRPr lang="en-US" b="0" i="0" dirty="0">
              <a:solidFill>
                <a:srgbClr val="000000"/>
              </a:solidFill>
              <a:effectLst/>
              <a:latin typeface="Segoe UI" panose="020B0502040204020203" pitchFamily="34" charset="0"/>
            </a:endParaRPr>
          </a:p>
          <a:p>
            <a:pPr algn="r" fontAlgn="base"/>
            <a:r>
              <a:rPr lang="en-US" b="0" i="0" dirty="0">
                <a:solidFill>
                  <a:srgbClr val="000000"/>
                </a:solidFill>
                <a:effectLst/>
                <a:latin typeface="Calibri, Arial, Helvetica, sans-serif"/>
              </a:rPr>
              <a:t>Office: 336-786-1420</a:t>
            </a:r>
            <a:endParaRPr lang="en-US" b="0" i="0" dirty="0">
              <a:solidFill>
                <a:srgbClr val="000000"/>
              </a:solidFill>
              <a:effectLst/>
              <a:latin typeface="Segoe UI" panose="020B0502040204020203" pitchFamily="34" charset="0"/>
            </a:endParaRPr>
          </a:p>
          <a:p>
            <a:pPr algn="r" fontAlgn="base"/>
            <a:r>
              <a:rPr lang="en-US" dirty="0">
                <a:solidFill>
                  <a:srgbClr val="000000"/>
                </a:solidFill>
                <a:latin typeface="Calibri, Arial, Helvetica, sans-serif"/>
              </a:rPr>
              <a:t>Cell: 336-972-5266</a:t>
            </a:r>
          </a:p>
          <a:p>
            <a:pPr algn="r" fontAlgn="base"/>
            <a:r>
              <a:rPr lang="en-US" sz="1800" b="0" i="0" dirty="0">
                <a:solidFill>
                  <a:srgbClr val="000000"/>
                </a:solidFill>
                <a:effectLst/>
                <a:latin typeface="inherit"/>
              </a:rPr>
              <a:t>director@shepherdshousema</a:t>
            </a:r>
            <a:r>
              <a:rPr lang="en-US" dirty="0">
                <a:solidFill>
                  <a:srgbClr val="000000"/>
                </a:solidFill>
                <a:latin typeface="inherit"/>
              </a:rPr>
              <a:t>.org</a:t>
            </a:r>
            <a:br>
              <a:rPr lang="en-US" sz="1800" b="0" i="0" dirty="0">
                <a:solidFill>
                  <a:srgbClr val="000000"/>
                </a:solidFill>
                <a:effectLst/>
                <a:latin typeface="inherit"/>
              </a:rPr>
            </a:br>
            <a:endParaRPr lang="en-US" b="0" i="0" dirty="0">
              <a:solidFill>
                <a:srgbClr val="000000"/>
              </a:solidFill>
              <a:effectLst/>
              <a:latin typeface="Segoe UI" panose="020B0502040204020203" pitchFamily="34" charset="0"/>
            </a:endParaRPr>
          </a:p>
          <a:p>
            <a:pPr fontAlgn="base"/>
            <a:r>
              <a:rPr lang="en-US" sz="1800" b="1" i="0" dirty="0">
                <a:solidFill>
                  <a:srgbClr val="000000"/>
                </a:solidFill>
                <a:effectLst/>
                <a:latin typeface="Comic Sans MS" panose="030F0702030302020204" pitchFamily="66" charset="0"/>
              </a:rPr>
              <a:t>The Shepherd's House</a:t>
            </a:r>
            <a:endParaRPr lang="en-US" b="0" i="0" dirty="0">
              <a:solidFill>
                <a:srgbClr val="000000"/>
              </a:solidFill>
              <a:effectLst/>
              <a:latin typeface="Segoe UI" panose="020B0502040204020203" pitchFamily="34" charset="0"/>
            </a:endParaRPr>
          </a:p>
          <a:p>
            <a:pPr fontAlgn="base"/>
            <a:r>
              <a:rPr lang="en-US" sz="1800" b="0" i="0" dirty="0">
                <a:solidFill>
                  <a:srgbClr val="000000"/>
                </a:solidFill>
                <a:effectLst/>
                <a:latin typeface="inherit"/>
              </a:rPr>
              <a:t>Restoring Hope and Rebuilding Lives</a:t>
            </a:r>
          </a:p>
          <a:p>
            <a:pPr fontAlgn="base"/>
            <a:r>
              <a:rPr lang="en-US" sz="1800" b="0" i="0" dirty="0">
                <a:solidFill>
                  <a:srgbClr val="000000"/>
                </a:solidFill>
                <a:effectLst/>
                <a:latin typeface="inherit"/>
              </a:rPr>
              <a:t>227 Rockford Street</a:t>
            </a:r>
          </a:p>
          <a:p>
            <a:pPr fontAlgn="base"/>
            <a:r>
              <a:rPr lang="en-US" sz="1800" b="0" i="0" dirty="0">
                <a:solidFill>
                  <a:srgbClr val="000000"/>
                </a:solidFill>
                <a:effectLst/>
                <a:latin typeface="inherit"/>
              </a:rPr>
              <a:t> P.O. Box 1722</a:t>
            </a:r>
            <a:endParaRPr lang="en-US" b="0" i="0" dirty="0">
              <a:solidFill>
                <a:srgbClr val="000000"/>
              </a:solidFill>
              <a:effectLst/>
              <a:latin typeface="Segoe UI" panose="020B0502040204020203" pitchFamily="34" charset="0"/>
            </a:endParaRPr>
          </a:p>
          <a:p>
            <a:pPr fontAlgn="base"/>
            <a:r>
              <a:rPr lang="en-US" sz="1800" b="0" i="0" dirty="0">
                <a:solidFill>
                  <a:srgbClr val="000000"/>
                </a:solidFill>
                <a:effectLst/>
                <a:latin typeface="inherit"/>
              </a:rPr>
              <a:t>Mount Airy, NC 27030</a:t>
            </a:r>
            <a:endParaRPr lang="en-US" b="0" i="0" dirty="0">
              <a:solidFill>
                <a:srgbClr val="000000"/>
              </a:solidFill>
              <a:effectLst/>
              <a:latin typeface="Segoe UI" panose="020B0502040204020203" pitchFamily="34" charset="0"/>
            </a:endParaRPr>
          </a:p>
          <a:p>
            <a:pPr fontAlgn="base"/>
            <a:endParaRPr lang="en-US" dirty="0">
              <a:solidFill>
                <a:srgbClr val="000000"/>
              </a:solidFill>
              <a:latin typeface="Calibri, Arial, Helvetica, sans-serif"/>
            </a:endParaRPr>
          </a:p>
          <a:p>
            <a:pPr fontAlgn="base"/>
            <a:r>
              <a:rPr lang="en-US" sz="1800" b="1" i="0" dirty="0">
                <a:solidFill>
                  <a:srgbClr val="000000"/>
                </a:solidFill>
                <a:effectLst/>
                <a:latin typeface="Comic Sans MS" panose="030F0702030302020204" pitchFamily="66" charset="0"/>
              </a:rPr>
              <a:t>Helping Hands Foundation of Surry</a:t>
            </a:r>
            <a:endParaRPr lang="en-US" sz="1800" b="1" i="0" dirty="0">
              <a:solidFill>
                <a:srgbClr val="000000"/>
              </a:solidFill>
              <a:effectLst/>
              <a:latin typeface="Calibri, Arial, Helvetica, sans-serif"/>
            </a:endParaRPr>
          </a:p>
          <a:p>
            <a:pPr fontAlgn="base"/>
            <a:r>
              <a:rPr lang="en-US" b="0" i="0" dirty="0">
                <a:solidFill>
                  <a:srgbClr val="000000"/>
                </a:solidFill>
                <a:effectLst/>
                <a:latin typeface="Calibri" panose="020F0502020204030204" pitchFamily="34" charset="0"/>
                <a:cs typeface="Calibri" panose="020F0502020204030204" pitchFamily="34" charset="0"/>
              </a:rPr>
              <a:t>114 West Lebanon Street</a:t>
            </a:r>
            <a:endParaRPr lang="en-US" b="1" dirty="0">
              <a:solidFill>
                <a:srgbClr val="000000"/>
              </a:solidFill>
              <a:latin typeface="Calibri" panose="020F0502020204030204" pitchFamily="34" charset="0"/>
              <a:cs typeface="Calibri" panose="020F0502020204030204" pitchFamily="34" charset="0"/>
            </a:endParaRPr>
          </a:p>
          <a:p>
            <a:pPr fontAlgn="base"/>
            <a:r>
              <a:rPr lang="en-US" dirty="0">
                <a:solidFill>
                  <a:srgbClr val="000000"/>
                </a:solidFill>
                <a:latin typeface="Calibri" panose="020F0502020204030204" pitchFamily="34" charset="0"/>
                <a:cs typeface="Calibri" panose="020F0502020204030204" pitchFamily="34" charset="0"/>
              </a:rPr>
              <a:t>Mt. Airy, NC 27030</a:t>
            </a:r>
            <a:endParaRPr lang="en-US" dirty="0">
              <a:latin typeface="Calibri" panose="020F0502020204030204" pitchFamily="34" charset="0"/>
              <a:cs typeface="Calibri" panose="020F0502020204030204" pitchFamily="34" charset="0"/>
            </a:endParaRPr>
          </a:p>
        </p:txBody>
      </p:sp>
      <p:pic>
        <p:nvPicPr>
          <p:cNvPr id="5" name="Picture 4" descr="Graphical user interface, application, website&#10;&#10;Description automatically generated">
            <a:extLst>
              <a:ext uri="{FF2B5EF4-FFF2-40B4-BE49-F238E27FC236}">
                <a16:creationId xmlns:a16="http://schemas.microsoft.com/office/drawing/2014/main" id="{932FBF74-C2D2-4ECB-A657-BECF1500653E}"/>
              </a:ext>
            </a:extLst>
          </p:cNvPr>
          <p:cNvPicPr>
            <a:picLocks noChangeAspect="1"/>
          </p:cNvPicPr>
          <p:nvPr/>
        </p:nvPicPr>
        <p:blipFill rotWithShape="1">
          <a:blip r:embed="rId2">
            <a:extLst>
              <a:ext uri="{28A0092B-C50C-407E-A947-70E740481C1C}">
                <a14:useLocalDpi xmlns:a14="http://schemas.microsoft.com/office/drawing/2010/main" val="0"/>
              </a:ext>
            </a:extLst>
          </a:blip>
          <a:srcRect r="4597"/>
          <a:stretch/>
        </p:blipFill>
        <p:spPr>
          <a:xfrm>
            <a:off x="19049" y="0"/>
            <a:ext cx="6838951" cy="4038600"/>
          </a:xfrm>
          <a:prstGeom prst="rect">
            <a:avLst/>
          </a:prstGeom>
        </p:spPr>
      </p:pic>
    </p:spTree>
    <p:extLst>
      <p:ext uri="{BB962C8B-B14F-4D97-AF65-F5344CB8AC3E}">
        <p14:creationId xmlns:p14="http://schemas.microsoft.com/office/powerpoint/2010/main" val="413694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E3B1803-C64D-42E6-94FE-132B60EA000F}"/>
              </a:ext>
            </a:extLst>
          </p:cNvPr>
          <p:cNvPicPr>
            <a:picLocks noChangeAspect="1"/>
          </p:cNvPicPr>
          <p:nvPr/>
        </p:nvPicPr>
        <p:blipFill>
          <a:blip r:embed="rId2"/>
          <a:stretch>
            <a:fillRect/>
          </a:stretch>
        </p:blipFill>
        <p:spPr>
          <a:xfrm>
            <a:off x="152400" y="2590800"/>
            <a:ext cx="1998361" cy="1481989"/>
          </a:xfrm>
          <a:prstGeom prst="rect">
            <a:avLst/>
          </a:prstGeom>
        </p:spPr>
      </p:pic>
      <p:sp>
        <p:nvSpPr>
          <p:cNvPr id="7" name="Content Placeholder 1">
            <a:extLst>
              <a:ext uri="{FF2B5EF4-FFF2-40B4-BE49-F238E27FC236}">
                <a16:creationId xmlns:a16="http://schemas.microsoft.com/office/drawing/2014/main" id="{B1C1DA59-846F-48CF-9C9B-7BC31BE99E6D}"/>
              </a:ext>
            </a:extLst>
          </p:cNvPr>
          <p:cNvSpPr txBox="1">
            <a:spLocks/>
          </p:cNvSpPr>
          <p:nvPr/>
        </p:nvSpPr>
        <p:spPr>
          <a:xfrm>
            <a:off x="347133" y="2790448"/>
            <a:ext cx="6053667" cy="1324352"/>
          </a:xfrm>
          <a:prstGeom prst="rect">
            <a:avLst/>
          </a:prstGeom>
        </p:spPr>
        <p:txBody>
          <a:bodyPr>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109728" indent="0" algn="ctr">
              <a:buFontTx/>
              <a:buNone/>
            </a:pPr>
            <a:endParaRPr lang="en-US" sz="2600" kern="0" dirty="0"/>
          </a:p>
          <a:p>
            <a:pPr marL="109728" indent="0" algn="ctr">
              <a:buFontTx/>
              <a:buNone/>
            </a:pPr>
            <a:endParaRPr lang="en-US" sz="2600" kern="0" dirty="0"/>
          </a:p>
        </p:txBody>
      </p:sp>
      <p:sp>
        <p:nvSpPr>
          <p:cNvPr id="9" name="Content Placeholder 2">
            <a:extLst>
              <a:ext uri="{FF2B5EF4-FFF2-40B4-BE49-F238E27FC236}">
                <a16:creationId xmlns:a16="http://schemas.microsoft.com/office/drawing/2014/main" id="{E1A50F13-49BA-4E57-BA1C-EF47235F5F5C}"/>
              </a:ext>
            </a:extLst>
          </p:cNvPr>
          <p:cNvSpPr txBox="1">
            <a:spLocks/>
          </p:cNvSpPr>
          <p:nvPr/>
        </p:nvSpPr>
        <p:spPr>
          <a:xfrm>
            <a:off x="1905001" y="2438400"/>
            <a:ext cx="4953000" cy="6172200"/>
          </a:xfrm>
          <a:prstGeom prst="rect">
            <a:avLst/>
          </a:prstGeom>
        </p:spPr>
        <p:txBody>
          <a:bodyPr vert="horz">
            <a:normAutofit fontScale="250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lnSpc>
                <a:spcPct val="120000"/>
              </a:lnSpc>
              <a:spcBef>
                <a:spcPts val="0"/>
              </a:spcBef>
              <a:buNone/>
            </a:pPr>
            <a:r>
              <a:rPr lang="en-US" sz="9200" b="1" dirty="0"/>
              <a:t>Restoring Hope, Rebuilding Lives</a:t>
            </a:r>
          </a:p>
          <a:p>
            <a:pPr marL="0" indent="0" algn="ctr">
              <a:lnSpc>
                <a:spcPct val="120000"/>
              </a:lnSpc>
              <a:spcBef>
                <a:spcPts val="0"/>
              </a:spcBef>
              <a:buNone/>
            </a:pPr>
            <a:r>
              <a:rPr lang="en-US" sz="9600" dirty="0"/>
              <a:t>Providing shelter, workplace training, counseling, GED programs, finance management, parenting skills and more..  </a:t>
            </a:r>
          </a:p>
          <a:p>
            <a:pPr marL="0" indent="0" algn="ctr">
              <a:lnSpc>
                <a:spcPct val="120000"/>
              </a:lnSpc>
              <a:spcBef>
                <a:spcPts val="0"/>
              </a:spcBef>
              <a:buNone/>
            </a:pPr>
            <a:endParaRPr lang="en-US" sz="9600" dirty="0"/>
          </a:p>
          <a:p>
            <a:pPr marL="0" indent="0" algn="ctr">
              <a:lnSpc>
                <a:spcPct val="120000"/>
              </a:lnSpc>
              <a:spcBef>
                <a:spcPts val="0"/>
              </a:spcBef>
              <a:buNone/>
            </a:pPr>
            <a:endParaRPr lang="en-US" sz="9600" dirty="0"/>
          </a:p>
          <a:p>
            <a:pPr marL="0" indent="0" algn="ctr">
              <a:lnSpc>
                <a:spcPct val="120000"/>
              </a:lnSpc>
              <a:spcBef>
                <a:spcPts val="0"/>
              </a:spcBef>
              <a:buNone/>
            </a:pPr>
            <a:endParaRPr lang="en-US" sz="9600" dirty="0"/>
          </a:p>
          <a:p>
            <a:pPr marL="0" indent="0" algn="ctr">
              <a:lnSpc>
                <a:spcPct val="120000"/>
              </a:lnSpc>
              <a:spcBef>
                <a:spcPts val="0"/>
              </a:spcBef>
              <a:buNone/>
            </a:pPr>
            <a:r>
              <a:rPr lang="en-US" sz="9200" b="1" dirty="0"/>
              <a:t>Creating Lasting Solutions  </a:t>
            </a:r>
            <a:r>
              <a:rPr lang="en-US" sz="9200" dirty="0"/>
              <a:t>                                              </a:t>
            </a:r>
            <a:r>
              <a:rPr lang="en-US" sz="9600" dirty="0"/>
              <a:t>Providing food pantry and distribution, prescription assistance &amp; referral, job training skills,  school supplies. The goal - providing a path to success.</a:t>
            </a:r>
            <a:endParaRPr lang="en-US" dirty="0"/>
          </a:p>
        </p:txBody>
      </p:sp>
      <p:pic>
        <p:nvPicPr>
          <p:cNvPr id="4" name="Picture 3" descr="A picture containing text, device, meter&#10;&#10;Description automatically generated">
            <a:extLst>
              <a:ext uri="{FF2B5EF4-FFF2-40B4-BE49-F238E27FC236}">
                <a16:creationId xmlns:a16="http://schemas.microsoft.com/office/drawing/2014/main" id="{09B81299-F269-487D-BD03-90D5A01641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141" y="5504382"/>
            <a:ext cx="1629659" cy="1658418"/>
          </a:xfrm>
          <a:prstGeom prst="rect">
            <a:avLst/>
          </a:prstGeom>
        </p:spPr>
      </p:pic>
      <p:sp>
        <p:nvSpPr>
          <p:cNvPr id="5" name="TextBox 4">
            <a:extLst>
              <a:ext uri="{FF2B5EF4-FFF2-40B4-BE49-F238E27FC236}">
                <a16:creationId xmlns:a16="http://schemas.microsoft.com/office/drawing/2014/main" id="{6551DE18-41B7-4C4D-A188-62D9AFECDE59}"/>
              </a:ext>
            </a:extLst>
          </p:cNvPr>
          <p:cNvSpPr txBox="1"/>
          <p:nvPr/>
        </p:nvSpPr>
        <p:spPr>
          <a:xfrm>
            <a:off x="304800" y="762000"/>
            <a:ext cx="6327694" cy="923330"/>
          </a:xfrm>
          <a:prstGeom prst="rect">
            <a:avLst/>
          </a:prstGeom>
          <a:noFill/>
        </p:spPr>
        <p:txBody>
          <a:bodyPr wrap="none" rtlCol="0">
            <a:spAutoFit/>
          </a:bodyPr>
          <a:lstStyle/>
          <a:p>
            <a:r>
              <a:rPr lang="en-US" sz="5400" b="1" dirty="0"/>
              <a:t>The Greater Vision</a:t>
            </a:r>
          </a:p>
        </p:txBody>
      </p:sp>
    </p:spTree>
    <p:extLst>
      <p:ext uri="{BB962C8B-B14F-4D97-AF65-F5344CB8AC3E}">
        <p14:creationId xmlns:p14="http://schemas.microsoft.com/office/powerpoint/2010/main" val="215976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80A98-D806-4A1E-9653-3F77A3D564D0}"/>
              </a:ext>
            </a:extLst>
          </p:cNvPr>
          <p:cNvSpPr>
            <a:spLocks noGrp="1"/>
          </p:cNvSpPr>
          <p:nvPr>
            <p:ph type="title"/>
          </p:nvPr>
        </p:nvSpPr>
        <p:spPr>
          <a:xfrm>
            <a:off x="342900" y="-76200"/>
            <a:ext cx="6172200" cy="1066800"/>
          </a:xfrm>
        </p:spPr>
        <p:txBody>
          <a:bodyPr/>
          <a:lstStyle/>
          <a:p>
            <a:r>
              <a:rPr lang="en-US" dirty="0"/>
              <a:t>Our Request</a:t>
            </a:r>
          </a:p>
        </p:txBody>
      </p:sp>
      <p:sp>
        <p:nvSpPr>
          <p:cNvPr id="3" name="TextBox 2">
            <a:extLst>
              <a:ext uri="{FF2B5EF4-FFF2-40B4-BE49-F238E27FC236}">
                <a16:creationId xmlns:a16="http://schemas.microsoft.com/office/drawing/2014/main" id="{66C06AF1-52A5-4F79-BA12-2E2EBCB49F20}"/>
              </a:ext>
            </a:extLst>
          </p:cNvPr>
          <p:cNvSpPr txBox="1"/>
          <p:nvPr/>
        </p:nvSpPr>
        <p:spPr>
          <a:xfrm>
            <a:off x="331552" y="1131630"/>
            <a:ext cx="6172200" cy="7940635"/>
          </a:xfrm>
          <a:prstGeom prst="rect">
            <a:avLst/>
          </a:prstGeom>
          <a:noFill/>
        </p:spPr>
        <p:txBody>
          <a:bodyPr wrap="square" rtlCol="0">
            <a:spAutoFit/>
          </a:bodyPr>
          <a:lstStyle/>
          <a:p>
            <a:pPr algn="ctr"/>
            <a:r>
              <a:rPr lang="en-US" sz="1500" b="0" i="0" dirty="0">
                <a:solidFill>
                  <a:srgbClr val="202020"/>
                </a:solidFill>
                <a:effectLst/>
                <a:latin typeface="Calibri" panose="020F0502020204030204" pitchFamily="34" charset="0"/>
                <a:cs typeface="Calibri" panose="020F0502020204030204" pitchFamily="34" charset="0"/>
              </a:rPr>
              <a:t>We seek your financial support as The Greater Mt. Airy Ministry of Hospitality, which includes the Shepherd's House and Helping Hands food pantry, moves toward a bigger and more expansive future.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In the current shelter space, the Shepherd's House turns away an average of 450 people per year due to limited bed capacity. In response to the overwhelming need for expansion, the Shepherd's House will transition from a guest living space of 1500+ sq. ft. to a 11,000+ sq. ft. facility. This move will result in a dramatic increase in the cost of operations. Our intake capacity will increase from 18 to 64, over a 255% change. Food expenses, cost of utilities, staff costs, and operational costs will markedly rise.  Would you provide operational support with a gift of </a:t>
            </a:r>
            <a:r>
              <a:rPr lang="en-US" sz="1500" b="0" i="0" u="sng" dirty="0">
                <a:solidFill>
                  <a:srgbClr val="202020"/>
                </a:solidFill>
                <a:effectLst/>
                <a:latin typeface="Calibri" panose="020F0502020204030204" pitchFamily="34" charset="0"/>
                <a:cs typeface="Calibri" panose="020F0502020204030204" pitchFamily="34" charset="0"/>
              </a:rPr>
              <a:t>$                           </a:t>
            </a:r>
            <a:r>
              <a:rPr lang="en-US" sz="1500" b="0" i="0" dirty="0">
                <a:solidFill>
                  <a:srgbClr val="202020"/>
                </a:solidFill>
                <a:effectLst/>
                <a:latin typeface="Calibri" panose="020F0502020204030204" pitchFamily="34" charset="0"/>
                <a:cs typeface="Calibri" panose="020F0502020204030204" pitchFamily="34" charset="0"/>
              </a:rPr>
              <a:t>  or more?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Helping Hands continues to develop and define their programming by identifying the needs of those they serve and working toward breaking the cycle of poverty.  Between August 2020 and August 2021, 117,193 pounds of food were distributed to our community. In the coming year, Helping Hands will move operations into the soon to be vacated homeless shelter. Several key projects have been identified as vital to the continuation of the diversion and prevention activities offered to include: the purchase of computers and chrome books to equip our classroom and learning lab which provides workforce development opportunities; the purchase and installation of a walk-in cooler, a walk-in freezer, a generator; facility infrastructure renovations and upgrades (new heat pump, kitchen repairs/updates, plumbing upgrades), and the purchase of needed food storage and shelving racks. Would you provide operational support with a gift of </a:t>
            </a:r>
            <a:r>
              <a:rPr lang="en-US" sz="1500" b="0" i="0" u="sng" dirty="0">
                <a:solidFill>
                  <a:srgbClr val="202020"/>
                </a:solidFill>
                <a:effectLst/>
                <a:latin typeface="Calibri" panose="020F0502020204030204" pitchFamily="34" charset="0"/>
                <a:cs typeface="Calibri" panose="020F0502020204030204" pitchFamily="34" charset="0"/>
              </a:rPr>
              <a:t>$____________                                         </a:t>
            </a:r>
            <a:r>
              <a:rPr lang="en-US" sz="1500" b="0" i="0" dirty="0">
                <a:solidFill>
                  <a:srgbClr val="202020"/>
                </a:solidFill>
                <a:effectLst/>
                <a:latin typeface="Calibri" panose="020F0502020204030204" pitchFamily="34" charset="0"/>
                <a:cs typeface="Calibri" panose="020F0502020204030204" pitchFamily="34" charset="0"/>
              </a:rPr>
              <a:t>  or more? </a:t>
            </a:r>
            <a:br>
              <a:rPr lang="en-US" sz="1500" dirty="0">
                <a:latin typeface="Calibri" panose="020F0502020204030204" pitchFamily="34" charset="0"/>
                <a:cs typeface="Calibri" panose="020F0502020204030204" pitchFamily="34" charset="0"/>
              </a:rPr>
            </a:b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Every act of your generosity helps us further our mission.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Please donate today. Because we are a registered 501(c)3 organization, your donation will be completely tax deductible.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 </a:t>
            </a:r>
            <a:br>
              <a:rPr lang="en-US" sz="1500" dirty="0">
                <a:latin typeface="Calibri" panose="020F0502020204030204" pitchFamily="34" charset="0"/>
                <a:cs typeface="Calibri" panose="020F0502020204030204" pitchFamily="34" charset="0"/>
              </a:rPr>
            </a:br>
            <a:r>
              <a:rPr lang="en-US" sz="1500" b="0" i="0" dirty="0">
                <a:solidFill>
                  <a:srgbClr val="202020"/>
                </a:solidFill>
                <a:effectLst/>
                <a:latin typeface="Calibri" panose="020F0502020204030204" pitchFamily="34" charset="0"/>
                <a:cs typeface="Calibri" panose="020F0502020204030204" pitchFamily="34" charset="0"/>
              </a:rPr>
              <a:t>Thank You and may God bless you with abundance!</a:t>
            </a: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948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0" y="838200"/>
            <a:ext cx="6096000" cy="7581900"/>
          </a:xfrm>
          <a:prstGeom prst="rect">
            <a:avLst/>
          </a:prstGeom>
        </p:spPr>
        <p:txBody>
          <a:bodyPr>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nSpc>
                <a:spcPct val="170000"/>
              </a:lnSpc>
              <a:buNone/>
            </a:pPr>
            <a:r>
              <a:rPr lang="en-US" sz="1400" kern="0" dirty="0">
                <a:latin typeface="Calibri" panose="020F0502020204030204" pitchFamily="34" charset="0"/>
                <a:cs typeface="Calibri" panose="020F0502020204030204" pitchFamily="34" charset="0"/>
              </a:rPr>
              <a:t>I, ____________________________, (if business) authorized legal decision maker for ___________________________________________, located at  </a:t>
            </a:r>
          </a:p>
          <a:p>
            <a:pPr marL="0" indent="0">
              <a:lnSpc>
                <a:spcPct val="170000"/>
              </a:lnSpc>
              <a:buNone/>
            </a:pPr>
            <a:r>
              <a:rPr lang="en-US" sz="1400" kern="0" dirty="0">
                <a:latin typeface="Calibri" panose="020F0502020204030204" pitchFamily="34" charset="0"/>
                <a:cs typeface="Calibri" panose="020F0502020204030204" pitchFamily="34" charset="0"/>
              </a:rPr>
              <a:t>(physical address) __________________________________________ (City)___________________, (State)________ (Zip Code) __________</a:t>
            </a:r>
          </a:p>
          <a:p>
            <a:pPr marL="0" indent="0">
              <a:lnSpc>
                <a:spcPct val="120000"/>
              </a:lnSpc>
              <a:buNone/>
            </a:pPr>
            <a:r>
              <a:rPr lang="en-US" sz="1400" kern="0" dirty="0">
                <a:latin typeface="Calibri" panose="020F0502020204030204" pitchFamily="34" charset="0"/>
                <a:cs typeface="Calibri" panose="020F0502020204030204" pitchFamily="34" charset="0"/>
              </a:rPr>
              <a:t>Mailing Address and Contact Person (if different): __________________</a:t>
            </a:r>
          </a:p>
          <a:p>
            <a:pPr marL="0" indent="0">
              <a:lnSpc>
                <a:spcPct val="120000"/>
              </a:lnSpc>
              <a:buNone/>
            </a:pPr>
            <a:r>
              <a:rPr lang="en-US" sz="1400" kern="0" dirty="0">
                <a:latin typeface="Calibri" panose="020F0502020204030204" pitchFamily="34" charset="0"/>
                <a:cs typeface="Calibri" panose="020F0502020204030204" pitchFamily="34" charset="0"/>
              </a:rPr>
              <a:t>___________________________________________________________</a:t>
            </a:r>
          </a:p>
          <a:p>
            <a:pPr marL="0" indent="0">
              <a:lnSpc>
                <a:spcPct val="120000"/>
              </a:lnSpc>
              <a:buNone/>
            </a:pPr>
            <a:r>
              <a:rPr lang="en-US" sz="1400" kern="0" dirty="0">
                <a:latin typeface="Calibri" panose="020F0502020204030204" pitchFamily="34" charset="0"/>
                <a:cs typeface="Calibri" panose="020F0502020204030204" pitchFamily="34" charset="0"/>
              </a:rPr>
              <a:t>___________________________________________________________</a:t>
            </a:r>
          </a:p>
          <a:p>
            <a:pPr marL="0" indent="0">
              <a:lnSpc>
                <a:spcPct val="150000"/>
              </a:lnSpc>
              <a:buNone/>
            </a:pPr>
            <a:r>
              <a:rPr lang="en-US" sz="1400" b="1" kern="0" dirty="0">
                <a:latin typeface="Calibri" panose="020F0502020204030204" pitchFamily="34" charset="0"/>
                <a:cs typeface="Calibri" panose="020F0502020204030204" pitchFamily="34" charset="0"/>
              </a:rPr>
              <a:t>agree to the noted contribution for The Greater Mt. Airy Ministry of Hospitality (circle one)  </a:t>
            </a:r>
            <a:r>
              <a:rPr lang="en-US" sz="1400" b="1" u="sng" kern="0" dirty="0">
                <a:latin typeface="Calibri" panose="020F0502020204030204" pitchFamily="34" charset="0"/>
                <a:cs typeface="Calibri" panose="020F0502020204030204" pitchFamily="34" charset="0"/>
              </a:rPr>
              <a:t>THE SHEPHERD”S HOUSE</a:t>
            </a:r>
            <a:r>
              <a:rPr lang="en-US" sz="1400" b="1" kern="0" dirty="0">
                <a:latin typeface="Calibri" panose="020F0502020204030204" pitchFamily="34" charset="0"/>
                <a:cs typeface="Calibri" panose="020F0502020204030204" pitchFamily="34" charset="0"/>
              </a:rPr>
              <a:t>     and/or    </a:t>
            </a:r>
            <a:r>
              <a:rPr lang="en-US" sz="1400" b="1" u="sng" kern="0" dirty="0">
                <a:latin typeface="Calibri" panose="020F0502020204030204" pitchFamily="34" charset="0"/>
                <a:cs typeface="Calibri" panose="020F0502020204030204" pitchFamily="34" charset="0"/>
              </a:rPr>
              <a:t>HELPING HANDS</a:t>
            </a:r>
            <a:r>
              <a:rPr lang="en-US" sz="1400" b="1" kern="0" dirty="0">
                <a:latin typeface="Calibri" panose="020F0502020204030204" pitchFamily="34" charset="0"/>
                <a:cs typeface="Calibri" panose="020F0502020204030204" pitchFamily="34" charset="0"/>
              </a:rPr>
              <a:t>  (both)   as a  (circle one)     </a:t>
            </a:r>
            <a:r>
              <a:rPr lang="en-US" sz="1400" b="1" u="sng" kern="0" dirty="0">
                <a:latin typeface="Calibri" panose="020F0502020204030204" pitchFamily="34" charset="0"/>
                <a:cs typeface="Calibri" panose="020F0502020204030204" pitchFamily="34" charset="0"/>
              </a:rPr>
              <a:t>ONE TIME</a:t>
            </a:r>
            <a:r>
              <a:rPr lang="en-US" sz="1400" b="1" kern="0" dirty="0">
                <a:latin typeface="Calibri" panose="020F0502020204030204" pitchFamily="34" charset="0"/>
                <a:cs typeface="Calibri" panose="020F0502020204030204" pitchFamily="34" charset="0"/>
              </a:rPr>
              <a:t>          or          </a:t>
            </a:r>
            <a:r>
              <a:rPr lang="en-US" sz="1400" b="1" u="sng" kern="0" dirty="0">
                <a:latin typeface="Calibri" panose="020F0502020204030204" pitchFamily="34" charset="0"/>
                <a:cs typeface="Calibri" panose="020F0502020204030204" pitchFamily="34" charset="0"/>
              </a:rPr>
              <a:t>RECURRING SUSTAINABILITY PARTNER </a:t>
            </a:r>
            <a:r>
              <a:rPr lang="en-US" sz="1400" b="1" kern="0" dirty="0">
                <a:latin typeface="Calibri" panose="020F0502020204030204" pitchFamily="34" charset="0"/>
                <a:cs typeface="Calibri" panose="020F0502020204030204" pitchFamily="34" charset="0"/>
              </a:rPr>
              <a:t>DONATION  as noted:  </a:t>
            </a:r>
            <a:r>
              <a:rPr lang="en-US" sz="1400" kern="0" dirty="0">
                <a:latin typeface="Calibri" panose="020F0502020204030204" pitchFamily="34" charset="0"/>
                <a:cs typeface="Calibri" panose="020F0502020204030204" pitchFamily="34" charset="0"/>
              </a:rPr>
              <a:t>$______________ over a period of ______ years. This gift will be donated in increments of $____________ (circle one) annually, quarterly, or monthly for a total contribution of $________________.  This gift is in honor of ________________________________________________________________</a:t>
            </a:r>
          </a:p>
          <a:p>
            <a:pPr marL="0" indent="0">
              <a:lnSpc>
                <a:spcPct val="150000"/>
              </a:lnSpc>
              <a:buNone/>
            </a:pPr>
            <a:r>
              <a:rPr lang="en-US" sz="1400" kern="0" dirty="0">
                <a:latin typeface="Calibri" panose="020F0502020204030204" pitchFamily="34" charset="0"/>
                <a:cs typeface="Calibri" panose="020F0502020204030204" pitchFamily="34" charset="0"/>
              </a:rPr>
              <a:t>__________________________________________________________________. </a:t>
            </a:r>
          </a:p>
          <a:p>
            <a:pPr marL="0" indent="0">
              <a:buNone/>
            </a:pPr>
            <a:r>
              <a:rPr lang="en-US" sz="1400" kern="0" dirty="0">
                <a:latin typeface="Calibri" panose="020F0502020204030204" pitchFamily="34" charset="0"/>
                <a:cs typeface="Calibri" panose="020F0502020204030204" pitchFamily="34" charset="0"/>
              </a:rPr>
              <a:t>If applicable, I will also provide my logo to </a:t>
            </a:r>
            <a:r>
              <a:rPr lang="en-US" sz="1400" kern="0" dirty="0">
                <a:latin typeface="Calibri" panose="020F0502020204030204" pitchFamily="34" charset="0"/>
                <a:cs typeface="Calibri" panose="020F0502020204030204" pitchFamily="34" charset="0"/>
                <a:hlinkClick r:id="rId2"/>
              </a:rPr>
              <a:t>director@shepherdshousema.org</a:t>
            </a:r>
            <a:r>
              <a:rPr lang="en-US" sz="1400" kern="0" dirty="0">
                <a:latin typeface="Calibri" panose="020F0502020204030204" pitchFamily="34" charset="0"/>
                <a:cs typeface="Calibri" panose="020F0502020204030204" pitchFamily="34" charset="0"/>
              </a:rPr>
              <a:t> </a:t>
            </a:r>
          </a:p>
          <a:p>
            <a:pPr marL="0" indent="0">
              <a:buNone/>
            </a:pPr>
            <a:r>
              <a:rPr lang="en-US" sz="1400" kern="0" dirty="0">
                <a:latin typeface="Calibri" panose="020F0502020204030204" pitchFamily="34" charset="0"/>
                <a:cs typeface="Calibri" panose="020F0502020204030204" pitchFamily="34" charset="0"/>
              </a:rPr>
              <a:t>in one of the following formats for the purpose of inclusion on ministry websites and social media pages or any collateral marketing material featuring or recognizing our sustainability partners: </a:t>
            </a:r>
          </a:p>
          <a:p>
            <a:r>
              <a:rPr lang="en-US" sz="1400" kern="0" dirty="0">
                <a:latin typeface="Calibri" panose="020F0502020204030204" pitchFamily="34" charset="0"/>
                <a:cs typeface="Calibri" panose="020F0502020204030204" pitchFamily="34" charset="0"/>
              </a:rPr>
              <a:t>.pdf, .</a:t>
            </a:r>
            <a:r>
              <a:rPr lang="en-US" sz="1400" kern="0" dirty="0" err="1">
                <a:latin typeface="Calibri" panose="020F0502020204030204" pitchFamily="34" charset="0"/>
                <a:cs typeface="Calibri" panose="020F0502020204030204" pitchFamily="34" charset="0"/>
              </a:rPr>
              <a:t>cdr</a:t>
            </a:r>
            <a:r>
              <a:rPr lang="en-US" sz="1400" kern="0" dirty="0">
                <a:latin typeface="Calibri" panose="020F0502020204030204" pitchFamily="34" charset="0"/>
                <a:cs typeface="Calibri" panose="020F0502020204030204" pitchFamily="34" charset="0"/>
              </a:rPr>
              <a:t>, .</a:t>
            </a:r>
            <a:r>
              <a:rPr lang="en-US" sz="1400" kern="0" dirty="0" err="1">
                <a:latin typeface="Calibri" panose="020F0502020204030204" pitchFamily="34" charset="0"/>
                <a:cs typeface="Calibri" panose="020F0502020204030204" pitchFamily="34" charset="0"/>
              </a:rPr>
              <a:t>ai</a:t>
            </a:r>
            <a:r>
              <a:rPr lang="en-US" sz="1400" kern="0" dirty="0">
                <a:latin typeface="Calibri" panose="020F0502020204030204" pitchFamily="34" charset="0"/>
                <a:cs typeface="Calibri" panose="020F0502020204030204" pitchFamily="34" charset="0"/>
              </a:rPr>
              <a:t>, .eps. </a:t>
            </a:r>
          </a:p>
          <a:p>
            <a:r>
              <a:rPr lang="en-US" sz="1400" kern="0" dirty="0">
                <a:latin typeface="Calibri" panose="020F0502020204030204" pitchFamily="34" charset="0"/>
                <a:cs typeface="Calibri" panose="020F0502020204030204" pitchFamily="34" charset="0"/>
              </a:rPr>
              <a:t>Jpeg and .</a:t>
            </a:r>
            <a:r>
              <a:rPr lang="en-US" sz="1400" kern="0" dirty="0" err="1">
                <a:latin typeface="Calibri" panose="020F0502020204030204" pitchFamily="34" charset="0"/>
                <a:cs typeface="Calibri" panose="020F0502020204030204" pitchFamily="34" charset="0"/>
              </a:rPr>
              <a:t>png</a:t>
            </a:r>
            <a:r>
              <a:rPr lang="en-US" sz="1400" kern="0" dirty="0">
                <a:latin typeface="Calibri" panose="020F0502020204030204" pitchFamily="34" charset="0"/>
                <a:cs typeface="Calibri" panose="020F0502020204030204" pitchFamily="34" charset="0"/>
              </a:rPr>
              <a:t> files are also acceptable if their resolution is 300dpi and scaled to 100%</a:t>
            </a:r>
          </a:p>
          <a:p>
            <a:pPr marL="0" indent="0">
              <a:buNone/>
            </a:pPr>
            <a:r>
              <a:rPr lang="en-US" sz="1400" kern="0" dirty="0">
                <a:latin typeface="Calibri" panose="020F0502020204030204" pitchFamily="34" charset="0"/>
                <a:cs typeface="Calibri" panose="020F0502020204030204" pitchFamily="34" charset="0"/>
              </a:rPr>
              <a:t>Should you prefer your gift be directed to a particular division of the ministry, please note by making your check payable to that entity.  If you have any questions or concerns, contact Jana Elliott, 336-786-1420 (office) or </a:t>
            </a:r>
            <a:r>
              <a:rPr lang="en-US" sz="1400" u="sng" kern="0" dirty="0">
                <a:latin typeface="Calibri" panose="020F0502020204030204" pitchFamily="34" charset="0"/>
                <a:cs typeface="Calibri" panose="020F0502020204030204" pitchFamily="34" charset="0"/>
              </a:rPr>
              <a:t>director@shepherdshousema.org</a:t>
            </a:r>
            <a:r>
              <a:rPr lang="en-US" sz="1400" kern="0" dirty="0">
                <a:latin typeface="Calibri" panose="020F0502020204030204" pitchFamily="34" charset="0"/>
                <a:cs typeface="Calibri" panose="020F0502020204030204" pitchFamily="34" charset="0"/>
              </a:rPr>
              <a:t>(email).</a:t>
            </a:r>
          </a:p>
        </p:txBody>
      </p:sp>
      <p:sp>
        <p:nvSpPr>
          <p:cNvPr id="5" name="TextBox 4"/>
          <p:cNvSpPr txBox="1"/>
          <p:nvPr/>
        </p:nvSpPr>
        <p:spPr>
          <a:xfrm>
            <a:off x="390525" y="8534400"/>
            <a:ext cx="6162675" cy="523220"/>
          </a:xfrm>
          <a:prstGeom prst="rect">
            <a:avLst/>
          </a:prstGeom>
          <a:noFill/>
        </p:spPr>
        <p:txBody>
          <a:bodyPr wrap="square" rtlCol="0">
            <a:spAutoFit/>
          </a:bodyPr>
          <a:lstStyle/>
          <a:p>
            <a:r>
              <a:rPr lang="en-US" sz="1400" dirty="0"/>
              <a:t>The Greater Mt. Airy Ministry of Hospitality Tax ID number: 94-3420831</a:t>
            </a:r>
          </a:p>
          <a:p>
            <a:r>
              <a:rPr lang="en-US" sz="1400" dirty="0"/>
              <a:t>Helping Hands Foundation of Surry County Tax ID number: 26-3408572</a:t>
            </a:r>
          </a:p>
        </p:txBody>
      </p:sp>
      <p:sp>
        <p:nvSpPr>
          <p:cNvPr id="6" name="Title 1"/>
          <p:cNvSpPr txBox="1">
            <a:spLocks/>
          </p:cNvSpPr>
          <p:nvPr/>
        </p:nvSpPr>
        <p:spPr>
          <a:xfrm>
            <a:off x="617220" y="152400"/>
            <a:ext cx="5640705"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a:lstStyle>
          <a:p>
            <a:r>
              <a:rPr lang="en-US" kern="0" dirty="0">
                <a:latin typeface="Calibri" panose="020F0502020204030204" pitchFamily="34" charset="0"/>
                <a:cs typeface="Calibri" panose="020F0502020204030204" pitchFamily="34" charset="0"/>
              </a:rPr>
              <a:t>Partnership Agreement</a:t>
            </a:r>
            <a:endParaRPr lang="en-US" b="1" kern="0" dirty="0"/>
          </a:p>
        </p:txBody>
      </p:sp>
    </p:spTree>
    <p:extLst>
      <p:ext uri="{BB962C8B-B14F-4D97-AF65-F5344CB8AC3E}">
        <p14:creationId xmlns:p14="http://schemas.microsoft.com/office/powerpoint/2010/main" val="2393936506"/>
      </p:ext>
    </p:extLst>
  </p:cSld>
  <p:clrMapOvr>
    <a:masterClrMapping/>
  </p:clrMapOvr>
</p:sld>
</file>

<file path=ppt/theme/theme1.xml><?xml version="1.0" encoding="utf-8"?>
<a:theme xmlns:a="http://schemas.openxmlformats.org/drawingml/2006/main" name="Affinity diagram">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Affinity diagram</Template>
  <TotalTime>7147</TotalTime>
  <Words>780</Words>
  <Application>Microsoft Office PowerPoint</Application>
  <PresentationFormat>Letter Paper (8.5x11 in)</PresentationFormat>
  <Paragraphs>38</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Calibri, Arial, Helvetica, sans-serif</vt:lpstr>
      <vt:lpstr>Comic Sans MS</vt:lpstr>
      <vt:lpstr>inherit</vt:lpstr>
      <vt:lpstr>Segoe UI</vt:lpstr>
      <vt:lpstr>Wingdings 3</vt:lpstr>
      <vt:lpstr>Affinity diagram</vt:lpstr>
      <vt:lpstr>PowerPoint Presentation</vt:lpstr>
      <vt:lpstr>PowerPoint Presentation</vt:lpstr>
      <vt:lpstr>Our Request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Jana Elliott</dc:creator>
  <cp:lastModifiedBy>Robert Meinecke</cp:lastModifiedBy>
  <cp:revision>36</cp:revision>
  <cp:lastPrinted>2021-07-21T14:14:00Z</cp:lastPrinted>
  <dcterms:created xsi:type="dcterms:W3CDTF">2017-11-30T19:20:33Z</dcterms:created>
  <dcterms:modified xsi:type="dcterms:W3CDTF">2022-01-11T19:37:09Z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TC061026321033</vt:lpwstr>
  </property>
</Properties>
</file>